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78" r:id="rId9"/>
    <p:sldId id="264" r:id="rId10"/>
    <p:sldId id="265" r:id="rId11"/>
    <p:sldId id="266" r:id="rId12"/>
    <p:sldId id="268" r:id="rId13"/>
    <p:sldId id="269" r:id="rId14"/>
    <p:sldId id="267" r:id="rId15"/>
    <p:sldId id="279" r:id="rId16"/>
    <p:sldId id="280" r:id="rId17"/>
    <p:sldId id="270" r:id="rId18"/>
    <p:sldId id="271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88163" cy="10018713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00"/>
    <a:srgbClr val="008000"/>
    <a:srgbClr val="FF0066"/>
    <a:srgbClr val="003300"/>
    <a:srgbClr val="FFFFFF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86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96" y="-102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A7D4D-A8B3-46FF-98A0-11C8C650C07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A79142AB-2708-4E8E-A3C2-6DBC131D3342}" type="pres">
      <dgm:prSet presAssocID="{62BA7D4D-A8B3-46FF-98A0-11C8C650C07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A5AA6AE-7590-4FD0-A616-EE14A87B1EDD}" type="presOf" srcId="{62BA7D4D-A8B3-46FF-98A0-11C8C650C070}" destId="{A79142AB-2708-4E8E-A3C2-6DBC131D3342}" srcOrd="0" destOrd="0" presId="urn:microsoft.com/office/officeart/2005/8/layout/chevron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F9F8DBC-E6C4-414F-B824-5A3D62D821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5B26047-63F8-45DB-AEB1-A9B05E04C8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6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>
              <a:defRPr/>
            </a:pPr>
            <a:fld id="{81087591-FABF-487D-BC83-2B35A73A4450}" type="datetimeFigureOut">
              <a:rPr lang="nl-BE"/>
              <a:pPr>
                <a:defRPr/>
              </a:pPr>
              <a:t>3/08/2013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nl-BE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>
              <a:defRPr/>
            </a:pPr>
            <a:fld id="{31EE93C3-5B28-4768-868C-BC10AB6FBB9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646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E93C3-5B28-4768-868C-BC10AB6FBB93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849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E93C3-5B28-4768-868C-BC10AB6FBB93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22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E93C3-5B28-4768-868C-BC10AB6FBB93}" type="slidenum">
              <a:rPr lang="nl-BE" smtClean="0"/>
              <a:pPr>
                <a:defRPr/>
              </a:pPr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90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E93C3-5B28-4768-868C-BC10AB6FBB93}" type="slidenum">
              <a:rPr lang="nl-BE" smtClean="0"/>
              <a:pPr>
                <a:defRPr/>
              </a:pPr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90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E93C3-5B28-4768-868C-BC10AB6FBB93}" type="slidenum">
              <a:rPr lang="nl-BE" smtClean="0"/>
              <a:pPr>
                <a:defRPr/>
              </a:pPr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90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7448550" y="6234113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5" name="Afbeelding 12" descr="balkj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3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UCG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9446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7008813" y="-25400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672282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033854"/>
            <a:ext cx="6643734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7448550" y="6234113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5" name="Afbeelding 12" descr="balkj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3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UCG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9446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7008813" y="-25400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466" y="928670"/>
            <a:ext cx="6929438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5" y="2340000"/>
            <a:ext cx="6929438" cy="3780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38275" y="6245225"/>
            <a:ext cx="127635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8938" y="6245225"/>
            <a:ext cx="44164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561C-8AA6-4DFD-A90A-83467DB55E9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2621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4000" y="2340000"/>
            <a:ext cx="4038600" cy="37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340000"/>
            <a:ext cx="4038600" cy="37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3053C-C4F9-4D2B-90AE-6F60167A63E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51678"/>
            <a:ext cx="4040188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340000"/>
            <a:ext cx="4040188" cy="37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351678"/>
            <a:ext cx="4041775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40000"/>
            <a:ext cx="4041775" cy="37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3C7F-BEBC-4A6C-BA39-7682CFF1A33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/>
        </p:nvSpPr>
        <p:spPr bwMode="auto">
          <a:xfrm>
            <a:off x="7448550" y="6234113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4" name="Afbeelding 12" descr="balkj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3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UCG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9446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7008813" y="-25400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3"/>
          <p:cNvSpPr>
            <a:spLocks noChangeShapeType="1"/>
          </p:cNvSpPr>
          <p:nvPr/>
        </p:nvSpPr>
        <p:spPr bwMode="auto">
          <a:xfrm>
            <a:off x="7448550" y="6234113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3" name="Afbeelding 12" descr="balkj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3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UCG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9446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7008813" y="-25400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928688"/>
            <a:ext cx="6929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339975"/>
            <a:ext cx="6929438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8275" y="6245225"/>
            <a:ext cx="2205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7625" y="6245225"/>
            <a:ext cx="34877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" y="6245225"/>
            <a:ext cx="785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1B57F23C-AE11-4472-9EEC-28286F518CB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448550" y="6234113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1035" name="Afbeelding 12" descr="balkj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793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UCG_cmy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304800"/>
            <a:ext cx="19446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7008813" y="-25400"/>
            <a:ext cx="0" cy="720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6" r:id="rId4"/>
    <p:sldLayoutId id="2147483750" r:id="rId5"/>
    <p:sldLayoutId id="2147483751" r:id="rId6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3413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25525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366838" indent="-3413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09738" indent="-3413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2391023"/>
            <a:ext cx="6672282" cy="1470025"/>
          </a:xfrm>
        </p:spPr>
        <p:txBody>
          <a:bodyPr/>
          <a:lstStyle/>
          <a:p>
            <a:pPr algn="ctr" eaLnBrk="1" hangingPunct="1"/>
            <a:r>
              <a:rPr lang="nl-BE" sz="4000" dirty="0" smtClean="0"/>
              <a:t/>
            </a:r>
            <a:br>
              <a:rPr lang="nl-BE" sz="4000" dirty="0" smtClean="0"/>
            </a:br>
            <a:r>
              <a:rPr lang="en-GB" sz="2800" noProof="0" dirty="0" smtClean="0"/>
              <a:t>Trainers’ Training: Session 1</a:t>
            </a:r>
            <a:br>
              <a:rPr lang="en-GB" sz="2800" noProof="0" dirty="0" smtClean="0"/>
            </a:br>
            <a:r>
              <a:rPr lang="en-GB" sz="4000" noProof="0" dirty="0" smtClean="0"/>
              <a:t/>
            </a:r>
            <a:br>
              <a:rPr lang="en-GB" sz="4000" noProof="0" dirty="0" smtClean="0"/>
            </a:br>
            <a:r>
              <a:rPr lang="en-GB" sz="4000" noProof="0" dirty="0" smtClean="0"/>
              <a:t>Measures to prevent DON contamination</a:t>
            </a:r>
            <a:r>
              <a:rPr lang="en-GB" sz="4800" noProof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4800" noProof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GB" sz="3600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969958"/>
            <a:ext cx="8731966" cy="1051330"/>
          </a:xfrm>
        </p:spPr>
        <p:txBody>
          <a:bodyPr/>
          <a:lstStyle/>
          <a:p>
            <a:pPr algn="ctr" eaLnBrk="1" hangingPunct="1"/>
            <a:r>
              <a:rPr lang="en-GB" sz="2400" noProof="0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GB" sz="2400" noProof="0" dirty="0" err="1" smtClean="0">
                <a:latin typeface="Calibri" pitchFamily="34" charset="0"/>
                <a:cs typeface="Calibri" pitchFamily="34" charset="0"/>
              </a:rPr>
              <a:t>Eeckhout</a:t>
            </a:r>
            <a:r>
              <a:rPr lang="en-GB" sz="2400" noProof="0" dirty="0" smtClean="0">
                <a:latin typeface="Calibri" pitchFamily="34" charset="0"/>
                <a:cs typeface="Calibri" pitchFamily="34" charset="0"/>
              </a:rPr>
              <a:t>, G. </a:t>
            </a:r>
            <a:r>
              <a:rPr lang="en-GB" sz="2400" noProof="0" dirty="0" err="1" smtClean="0">
                <a:latin typeface="Calibri" pitchFamily="34" charset="0"/>
                <a:cs typeface="Calibri" pitchFamily="34" charset="0"/>
              </a:rPr>
              <a:t>Haesaert</a:t>
            </a:r>
            <a:r>
              <a:rPr lang="en-GB" sz="2400" noProof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endParaRPr lang="en-GB" sz="2400" noProof="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GB" noProof="0" dirty="0" smtClean="0"/>
          </a:p>
          <a:p>
            <a:pPr eaLnBrk="1" hangingPunct="1"/>
            <a:endParaRPr lang="en-GB" noProof="0" dirty="0" smtClean="0"/>
          </a:p>
        </p:txBody>
      </p:sp>
      <p:grpSp>
        <p:nvGrpSpPr>
          <p:cNvPr id="5" name="Groep 4"/>
          <p:cNvGrpSpPr/>
          <p:nvPr/>
        </p:nvGrpSpPr>
        <p:grpSpPr>
          <a:xfrm>
            <a:off x="251520" y="0"/>
            <a:ext cx="2196440" cy="828479"/>
            <a:chOff x="243201" y="43833"/>
            <a:chExt cx="2196440" cy="828479"/>
          </a:xfrm>
        </p:grpSpPr>
        <p:pic>
          <p:nvPicPr>
            <p:cNvPr id="6" name="Afbeelding 1" descr="newsflash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201" y="43833"/>
              <a:ext cx="764704" cy="764704"/>
            </a:xfrm>
            <a:prstGeom prst="rect">
              <a:avLst/>
            </a:prstGeom>
            <a:noFill/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76420" y="195204"/>
              <a:ext cx="1463221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MYCOHUNT</a:t>
              </a:r>
              <a:endParaRPr kumimoji="0" lang="nl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 3. Crop planning 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723851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 smtClean="0"/>
              <a:t>Avoid high </a:t>
            </a:r>
            <a:r>
              <a:rPr lang="en-US" sz="2000" b="1" kern="0" dirty="0"/>
              <a:t>temperatures and drought stress during seed development and </a:t>
            </a:r>
            <a:r>
              <a:rPr lang="en-US" sz="2000" b="1" kern="0" dirty="0" smtClean="0"/>
              <a:t>maturation</a:t>
            </a:r>
          </a:p>
          <a:p>
            <a:r>
              <a:rPr lang="en-US" sz="2000" b="1" kern="0" dirty="0" smtClean="0"/>
              <a:t>Avoid wet </a:t>
            </a:r>
            <a:r>
              <a:rPr lang="en-US" sz="2000" b="1" kern="0" dirty="0"/>
              <a:t>periods during early </a:t>
            </a:r>
            <a:r>
              <a:rPr lang="en-US" sz="2000" b="1" kern="0" dirty="0" smtClean="0"/>
              <a:t>flowering</a:t>
            </a:r>
          </a:p>
          <a:p>
            <a:pPr>
              <a:spcBef>
                <a:spcPts val="1800"/>
              </a:spcBef>
            </a:pPr>
            <a:r>
              <a:rPr lang="en-US" sz="2000" b="1" kern="0" dirty="0" smtClean="0"/>
              <a:t>Delaying harvest of infected crops may increase </a:t>
            </a:r>
            <a:r>
              <a:rPr lang="en-US" sz="2000" b="1" kern="0" dirty="0" err="1" smtClean="0"/>
              <a:t>mycotoxin</a:t>
            </a:r>
            <a:r>
              <a:rPr lang="en-US" sz="2000" b="1" kern="0" dirty="0" smtClean="0"/>
              <a:t> content</a:t>
            </a:r>
            <a:endParaRPr lang="en-US" sz="2000" b="1" kern="0" dirty="0"/>
          </a:p>
          <a:p>
            <a:pPr>
              <a:spcBef>
                <a:spcPts val="1800"/>
              </a:spcBef>
              <a:tabLst>
                <a:tab pos="5467350" algn="l"/>
              </a:tabLst>
            </a:pPr>
            <a:r>
              <a:rPr lang="en-US" sz="2000" b="1" kern="0" dirty="0"/>
              <a:t>P</a:t>
            </a:r>
            <a:r>
              <a:rPr lang="en-US" sz="2000" b="1" kern="0" dirty="0" smtClean="0"/>
              <a:t>lanning </a:t>
            </a:r>
            <a:r>
              <a:rPr lang="en-US" sz="2000" b="1" kern="0" dirty="0"/>
              <a:t>to harvest the crop at low moisture content and full maturity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76256" y="4623519"/>
            <a:ext cx="1800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HIGH RISK</a:t>
            </a:r>
            <a:endParaRPr lang="en-US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6876256" y="5490115"/>
            <a:ext cx="180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LOW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 4. Soil and crop management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b="1" kern="0" dirty="0" smtClean="0"/>
              <a:t>Crop residues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400" b="1" kern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kern="0" dirty="0" smtClean="0"/>
              <a:t>Removal</a:t>
            </a:r>
            <a:r>
              <a:rPr lang="en-US" sz="2400" b="1" kern="0" dirty="0"/>
              <a:t>, destruction or burial of infected crop residues </a:t>
            </a:r>
            <a:endParaRPr lang="en-US" sz="2400" b="1" kern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kern="0" dirty="0"/>
              <a:t>Ploughing should especially be considered between two </a:t>
            </a:r>
            <a:r>
              <a:rPr lang="en-US" sz="2400" b="1" kern="0" dirty="0" err="1"/>
              <a:t>Fusarium</a:t>
            </a:r>
            <a:r>
              <a:rPr lang="en-US" sz="2400" b="1" kern="0" dirty="0"/>
              <a:t> susceptible crops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707904" y="3284984"/>
            <a:ext cx="1800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HIGH RISK</a:t>
            </a:r>
            <a:endParaRPr lang="en-US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7020472" y="5415607"/>
            <a:ext cx="180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LOW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6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 4. Soil and crop management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b="1" kern="0" dirty="0" smtClean="0"/>
              <a:t>Plant stress: drought, humidity, insects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400" b="1" kern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kern="0" dirty="0" smtClean="0"/>
              <a:t>Correct plant nutrition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kern="0" dirty="0" smtClean="0"/>
              <a:t>Correct irrigation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kern="0" dirty="0" smtClean="0"/>
              <a:t>Avoid insect damage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kern="0" dirty="0" smtClean="0"/>
              <a:t>Fungicide treatment</a:t>
            </a:r>
            <a:endParaRPr lang="en-US" sz="2400" b="1" kern="0" dirty="0"/>
          </a:p>
        </p:txBody>
      </p:sp>
      <p:sp>
        <p:nvSpPr>
          <p:cNvPr id="2" name="Tekstvak 1"/>
          <p:cNvSpPr txBox="1"/>
          <p:nvPr/>
        </p:nvSpPr>
        <p:spPr>
          <a:xfrm>
            <a:off x="6804248" y="3284984"/>
            <a:ext cx="1800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HIGH RISK</a:t>
            </a:r>
            <a:endParaRPr lang="en-US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4306417" y="5474605"/>
            <a:ext cx="180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LOW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35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04856" cy="53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9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 5. Harvesting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Moisture content</a:t>
            </a:r>
          </a:p>
          <a:p>
            <a:r>
              <a:rPr lang="en-US" sz="2400" b="1" kern="0" dirty="0" smtClean="0"/>
              <a:t>FHB infected parts of the field</a:t>
            </a:r>
          </a:p>
          <a:p>
            <a:endParaRPr lang="en-US" sz="2400" b="1" kern="0" dirty="0" smtClean="0"/>
          </a:p>
          <a:p>
            <a:r>
              <a:rPr lang="en-US" sz="2400" b="1" kern="0" dirty="0" smtClean="0"/>
              <a:t>Pre-harvest DON score</a:t>
            </a:r>
          </a:p>
          <a:p>
            <a:r>
              <a:rPr lang="en-US" sz="2400" b="1" kern="0" dirty="0" smtClean="0"/>
              <a:t>Segregation of food/feed</a:t>
            </a:r>
          </a:p>
          <a:p>
            <a:r>
              <a:rPr lang="en-US" sz="2400" b="1" kern="0" dirty="0" smtClean="0"/>
              <a:t>Difference clamp/clean/dry</a:t>
            </a:r>
          </a:p>
          <a:p>
            <a:endParaRPr lang="en-US" sz="2400" b="1" kern="0" dirty="0" smtClean="0"/>
          </a:p>
          <a:p>
            <a:endParaRPr lang="en-US" sz="2400" b="1" kern="0" dirty="0"/>
          </a:p>
        </p:txBody>
      </p:sp>
      <p:sp>
        <p:nvSpPr>
          <p:cNvPr id="2" name="Tekstvak 1"/>
          <p:cNvSpPr txBox="1"/>
          <p:nvPr/>
        </p:nvSpPr>
        <p:spPr>
          <a:xfrm>
            <a:off x="5868144" y="3501008"/>
            <a:ext cx="1800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HIGH RISK</a:t>
            </a:r>
            <a:endParaRPr lang="en-US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5868144" y="5013176"/>
            <a:ext cx="180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LOW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36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Risk decision tree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Rainfall during flowering yes/no = most important risk parameter</a:t>
            </a:r>
          </a:p>
          <a:p>
            <a:r>
              <a:rPr lang="en-US" sz="2400" b="1" kern="0" dirty="0" smtClean="0"/>
              <a:t>If no </a:t>
            </a:r>
            <a:r>
              <a:rPr lang="en-US" sz="2400" b="1" kern="0" dirty="0" smtClean="0">
                <a:sym typeface="Wingdings" pitchFamily="2" charset="2"/>
              </a:rPr>
              <a:t> ? Susceptible crop yes/no</a:t>
            </a:r>
          </a:p>
          <a:p>
            <a:r>
              <a:rPr lang="en-US" sz="2400" b="1" kern="0" dirty="0" smtClean="0">
                <a:sym typeface="Wingdings" pitchFamily="2" charset="2"/>
              </a:rPr>
              <a:t>If yes  ? Host crop (crop rotation) yes/no</a:t>
            </a:r>
          </a:p>
          <a:p>
            <a:r>
              <a:rPr lang="en-US" sz="2400" b="1" kern="0" dirty="0" smtClean="0">
                <a:sym typeface="Wingdings" pitchFamily="2" charset="2"/>
              </a:rPr>
              <a:t>If yes  susceptible cultivar yes/no</a:t>
            </a:r>
          </a:p>
          <a:p>
            <a:r>
              <a:rPr lang="en-US" sz="2400" b="1" kern="0" dirty="0" smtClean="0">
                <a:sym typeface="Wingdings" pitchFamily="2" charset="2"/>
              </a:rPr>
              <a:t>If no  susceptible cultivar yes/no  ploughing yes/no</a:t>
            </a:r>
          </a:p>
          <a:p>
            <a:endParaRPr lang="en-US" sz="2400" b="1" kern="0" dirty="0" smtClean="0"/>
          </a:p>
          <a:p>
            <a:pPr marL="0" indent="0">
              <a:buNone/>
            </a:pPr>
            <a:endParaRPr lang="en-US" sz="2400" b="1" kern="0" dirty="0" smtClean="0"/>
          </a:p>
          <a:p>
            <a:endParaRPr lang="en-US" sz="2400" b="1" kern="0" dirty="0" smtClean="0"/>
          </a:p>
          <a:p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9483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pic>
        <p:nvPicPr>
          <p:cNvPr id="1027" name="Picture 3" descr="F:\Mijn documenten\mycohunt\GUIDELINES\training part\Decision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790043"/>
            <a:ext cx="8316416" cy="58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1. Pre-selection based on quality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/>
              <a:t>before allocating in to a certain storage facility (silo</a:t>
            </a:r>
            <a:r>
              <a:rPr lang="en-US" sz="2400" b="1" kern="0" dirty="0" smtClean="0"/>
              <a:t>): </a:t>
            </a:r>
            <a:endParaRPr lang="en-US" sz="2400" b="1" kern="0" dirty="0"/>
          </a:p>
          <a:p>
            <a:r>
              <a:rPr lang="en-US" sz="2400" b="1" kern="0" dirty="0" smtClean="0"/>
              <a:t>avoid </a:t>
            </a:r>
            <a:r>
              <a:rPr lang="en-US" sz="2400" b="1" kern="0" dirty="0"/>
              <a:t>mixing of parties of highly different </a:t>
            </a:r>
            <a:r>
              <a:rPr lang="en-US" sz="2400" b="1" kern="0" dirty="0" smtClean="0"/>
              <a:t>quality</a:t>
            </a:r>
          </a:p>
          <a:p>
            <a:r>
              <a:rPr lang="en-US" sz="2400" b="1" kern="0" dirty="0" smtClean="0"/>
              <a:t>segregate </a:t>
            </a:r>
            <a:r>
              <a:rPr lang="en-US" sz="2400" b="1" kern="0" dirty="0"/>
              <a:t>based on the moisture content, protein content, </a:t>
            </a:r>
            <a:r>
              <a:rPr lang="en-US" sz="2400" b="1" kern="0" dirty="0" err="1" smtClean="0"/>
              <a:t>hectolitre</a:t>
            </a:r>
            <a:r>
              <a:rPr lang="en-US" sz="2400" b="1" kern="0" dirty="0" smtClean="0"/>
              <a:t> </a:t>
            </a:r>
            <a:r>
              <a:rPr lang="en-US" sz="2400" b="1" kern="0" dirty="0"/>
              <a:t>weight, crop data, presence of insects... 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612000" y="1232711"/>
            <a:ext cx="2168338" cy="925018"/>
            <a:chOff x="1818299" y="2272230"/>
            <a:chExt cx="1797384" cy="718953"/>
          </a:xfrm>
        </p:grpSpPr>
        <p:sp>
          <p:nvSpPr>
            <p:cNvPr id="9" name="Punthaak 8"/>
            <p:cNvSpPr/>
            <p:nvPr/>
          </p:nvSpPr>
          <p:spPr>
            <a:xfrm>
              <a:off x="1818299" y="2272230"/>
              <a:ext cx="1797384" cy="718953"/>
            </a:xfrm>
            <a:prstGeom prst="chevron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unthaak 4"/>
            <p:cNvSpPr/>
            <p:nvPr/>
          </p:nvSpPr>
          <p:spPr>
            <a:xfrm>
              <a:off x="2235758" y="2272230"/>
              <a:ext cx="1134092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b="0" kern="1200" noProof="0" dirty="0" smtClean="0"/>
                <a:t>COLLECTION</a:t>
              </a:r>
              <a:endParaRPr lang="nl-BE" sz="1600" b="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09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2. Traceability 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Track and Trace</a:t>
            </a:r>
          </a:p>
          <a:p>
            <a:r>
              <a:rPr lang="en-US" sz="2400" b="1" kern="0" dirty="0" smtClean="0"/>
              <a:t>Allocated Food – Feed</a:t>
            </a:r>
          </a:p>
          <a:p>
            <a:endParaRPr lang="en-US" sz="2400" b="1" kern="0" dirty="0"/>
          </a:p>
          <a:p>
            <a:pPr marL="0" indent="0">
              <a:buNone/>
            </a:pPr>
            <a:r>
              <a:rPr lang="en-US" sz="2400" b="1" kern="0" dirty="0" smtClean="0"/>
              <a:t>Important for traders ! </a:t>
            </a:r>
            <a:endParaRPr lang="en-US" sz="2400" b="1" kern="0" dirty="0"/>
          </a:p>
        </p:txBody>
      </p:sp>
      <p:grpSp>
        <p:nvGrpSpPr>
          <p:cNvPr id="8" name="Groep 7"/>
          <p:cNvGrpSpPr/>
          <p:nvPr/>
        </p:nvGrpSpPr>
        <p:grpSpPr>
          <a:xfrm>
            <a:off x="612000" y="1232711"/>
            <a:ext cx="2168338" cy="925018"/>
            <a:chOff x="1818299" y="2272230"/>
            <a:chExt cx="1797384" cy="718953"/>
          </a:xfrm>
        </p:grpSpPr>
        <p:sp>
          <p:nvSpPr>
            <p:cNvPr id="9" name="Punthaak 8"/>
            <p:cNvSpPr/>
            <p:nvPr/>
          </p:nvSpPr>
          <p:spPr>
            <a:xfrm>
              <a:off x="1818299" y="2272230"/>
              <a:ext cx="1797384" cy="718953"/>
            </a:xfrm>
            <a:prstGeom prst="chevron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unthaak 4"/>
            <p:cNvSpPr/>
            <p:nvPr/>
          </p:nvSpPr>
          <p:spPr>
            <a:xfrm>
              <a:off x="2235758" y="2272230"/>
              <a:ext cx="1134092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b="0" kern="1200" noProof="0" dirty="0" smtClean="0"/>
                <a:t>COLLECTION</a:t>
              </a:r>
              <a:endParaRPr lang="nl-BE" sz="1600" b="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71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3. Drying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219795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Store grains with high moisture content </a:t>
            </a:r>
          </a:p>
          <a:p>
            <a:endParaRPr lang="en-US" sz="2400" b="1" kern="0" dirty="0"/>
          </a:p>
          <a:p>
            <a:r>
              <a:rPr lang="en-US" sz="2400" b="1" kern="0" dirty="0" smtClean="0"/>
              <a:t>Drying </a:t>
            </a:r>
            <a:r>
              <a:rPr lang="en-US" sz="2400" b="1" kern="0" dirty="0" smtClean="0">
                <a:sym typeface="Wingdings" pitchFamily="2" charset="2"/>
              </a:rPr>
              <a:t> moisture below  ± 15 %</a:t>
            </a:r>
          </a:p>
          <a:p>
            <a:r>
              <a:rPr lang="en-US" sz="2400" b="1" kern="0" dirty="0" smtClean="0">
                <a:sym typeface="Wingdings" pitchFamily="2" charset="2"/>
              </a:rPr>
              <a:t>Method depending on moisture content at harvesting</a:t>
            </a:r>
            <a:endParaRPr lang="en-US" sz="2400" b="1" kern="0" dirty="0"/>
          </a:p>
        </p:txBody>
      </p:sp>
      <p:sp>
        <p:nvSpPr>
          <p:cNvPr id="9" name="Tekstvak 8"/>
          <p:cNvSpPr txBox="1"/>
          <p:nvPr/>
        </p:nvSpPr>
        <p:spPr>
          <a:xfrm>
            <a:off x="6238719" y="3460478"/>
            <a:ext cx="1800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HIGH RISK</a:t>
            </a:r>
            <a:endParaRPr lang="en-US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6238719" y="5020967"/>
            <a:ext cx="180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LOW RISK</a:t>
            </a:r>
            <a:endParaRPr lang="en-US" sz="2400" dirty="0"/>
          </a:p>
        </p:txBody>
      </p:sp>
      <p:grpSp>
        <p:nvGrpSpPr>
          <p:cNvPr id="11" name="Groep 10"/>
          <p:cNvGrpSpPr/>
          <p:nvPr/>
        </p:nvGrpSpPr>
        <p:grpSpPr>
          <a:xfrm>
            <a:off x="612000" y="1232711"/>
            <a:ext cx="2168338" cy="925018"/>
            <a:chOff x="1818299" y="2272230"/>
            <a:chExt cx="1797384" cy="718953"/>
          </a:xfrm>
        </p:grpSpPr>
        <p:sp>
          <p:nvSpPr>
            <p:cNvPr id="12" name="Punthaak 11"/>
            <p:cNvSpPr/>
            <p:nvPr/>
          </p:nvSpPr>
          <p:spPr>
            <a:xfrm>
              <a:off x="1818299" y="2272230"/>
              <a:ext cx="1797384" cy="718953"/>
            </a:xfrm>
            <a:prstGeom prst="chevron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unthaak 4"/>
            <p:cNvSpPr/>
            <p:nvPr/>
          </p:nvSpPr>
          <p:spPr>
            <a:xfrm>
              <a:off x="2235758" y="2272230"/>
              <a:ext cx="1134092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b="0" kern="1200" noProof="0" dirty="0" smtClean="0"/>
                <a:t>COLLECTION</a:t>
              </a:r>
              <a:endParaRPr lang="nl-BE" sz="1600" b="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0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Introduction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 smtClean="0"/>
              <a:t>Mycotoxins</a:t>
            </a:r>
            <a:r>
              <a:rPr lang="en-GB" noProof="0" dirty="0" smtClean="0"/>
              <a:t>: enormous impact on public health and agricultural practices</a:t>
            </a:r>
          </a:p>
          <a:p>
            <a:r>
              <a:rPr lang="en-GB" noProof="0" dirty="0" smtClean="0"/>
              <a:t>continuously prevent and control the incidence of </a:t>
            </a:r>
            <a:r>
              <a:rPr lang="en-GB" b="1" noProof="0" dirty="0" smtClean="0"/>
              <a:t>mould infections </a:t>
            </a:r>
            <a:r>
              <a:rPr lang="en-GB" noProof="0" dirty="0" smtClean="0"/>
              <a:t>and the associated </a:t>
            </a:r>
            <a:r>
              <a:rPr lang="en-GB" b="1" noProof="0" dirty="0" err="1" smtClean="0"/>
              <a:t>mycotoxin</a:t>
            </a:r>
            <a:r>
              <a:rPr lang="en-GB" b="1" noProof="0" dirty="0" smtClean="0"/>
              <a:t> production</a:t>
            </a:r>
            <a:endParaRPr lang="en-GB" b="1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0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5" y="234888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Good hygienic practices during storage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45341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Quality control at intake</a:t>
            </a:r>
          </a:p>
          <a:p>
            <a:r>
              <a:rPr lang="en-US" sz="2400" b="1" kern="0" dirty="0" smtClean="0"/>
              <a:t>avoid </a:t>
            </a:r>
            <a:r>
              <a:rPr lang="en-US" sz="2400" b="1" kern="0" dirty="0"/>
              <a:t>contamination of stored products by the environment and cross-contamination between stored products </a:t>
            </a:r>
            <a:endParaRPr lang="en-US" sz="2400" b="1" kern="0" dirty="0" smtClean="0"/>
          </a:p>
          <a:p>
            <a:r>
              <a:rPr lang="en-US" sz="2400" b="1" kern="0" dirty="0" smtClean="0"/>
              <a:t>Good storage conditions</a:t>
            </a:r>
          </a:p>
          <a:p>
            <a:r>
              <a:rPr lang="en-US" sz="2400" b="1" kern="0" dirty="0" smtClean="0"/>
              <a:t>Pest control</a:t>
            </a:r>
          </a:p>
          <a:p>
            <a:r>
              <a:rPr lang="en-US" sz="2400" b="1" kern="0" dirty="0" smtClean="0"/>
              <a:t>Adequate cleaning of premises</a:t>
            </a:r>
            <a:endParaRPr lang="en-US" sz="2400" b="1" kern="0" dirty="0"/>
          </a:p>
        </p:txBody>
      </p:sp>
      <p:sp>
        <p:nvSpPr>
          <p:cNvPr id="8" name="Tekstvak 7"/>
          <p:cNvSpPr txBox="1"/>
          <p:nvPr/>
        </p:nvSpPr>
        <p:spPr>
          <a:xfrm>
            <a:off x="6012160" y="5055567"/>
            <a:ext cx="180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LOW RISK</a:t>
            </a:r>
            <a:endParaRPr lang="en-US" sz="2400" dirty="0"/>
          </a:p>
        </p:txBody>
      </p:sp>
      <p:grpSp>
        <p:nvGrpSpPr>
          <p:cNvPr id="9" name="Groep 8"/>
          <p:cNvGrpSpPr/>
          <p:nvPr/>
        </p:nvGrpSpPr>
        <p:grpSpPr>
          <a:xfrm>
            <a:off x="612000" y="1223114"/>
            <a:ext cx="2338852" cy="935540"/>
            <a:chOff x="3618197" y="2272230"/>
            <a:chExt cx="1797384" cy="718953"/>
          </a:xfrm>
        </p:grpSpPr>
        <p:sp>
          <p:nvSpPr>
            <p:cNvPr id="10" name="Punthaak 9"/>
            <p:cNvSpPr/>
            <p:nvPr/>
          </p:nvSpPr>
          <p:spPr>
            <a:xfrm>
              <a:off x="3618197" y="2272230"/>
              <a:ext cx="1797384" cy="718953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unthaak 4"/>
            <p:cNvSpPr/>
            <p:nvPr/>
          </p:nvSpPr>
          <p:spPr>
            <a:xfrm>
              <a:off x="3977674" y="2272230"/>
              <a:ext cx="1078431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dirty="0" smtClean="0">
                  <a:solidFill>
                    <a:schemeClr val="tx1"/>
                  </a:solidFill>
                </a:rPr>
                <a:t>STORAGE</a:t>
              </a:r>
              <a:endParaRPr lang="nl-BE" sz="1600" b="0" kern="1200" noProof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6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5" y="234888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Good hygienic practices during transport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45341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Clean and dry containers</a:t>
            </a:r>
          </a:p>
          <a:p>
            <a:r>
              <a:rPr lang="en-US" sz="2400" b="1" kern="0" dirty="0" smtClean="0"/>
              <a:t>No residues</a:t>
            </a:r>
          </a:p>
          <a:p>
            <a:r>
              <a:rPr lang="en-US" sz="2400" b="1" kern="0" dirty="0" smtClean="0"/>
              <a:t>Avoid rain </a:t>
            </a:r>
          </a:p>
          <a:p>
            <a:r>
              <a:rPr lang="en-US" sz="2400" b="1" kern="0" dirty="0" smtClean="0"/>
              <a:t>No pests and rodents</a:t>
            </a:r>
            <a:endParaRPr lang="en-US" sz="2400" b="1" kern="0" dirty="0"/>
          </a:p>
        </p:txBody>
      </p:sp>
      <p:grpSp>
        <p:nvGrpSpPr>
          <p:cNvPr id="8" name="Groep 7"/>
          <p:cNvGrpSpPr/>
          <p:nvPr/>
        </p:nvGrpSpPr>
        <p:grpSpPr>
          <a:xfrm>
            <a:off x="612000" y="1201209"/>
            <a:ext cx="2363142" cy="936000"/>
            <a:chOff x="5399694" y="2272772"/>
            <a:chExt cx="1797384" cy="718953"/>
          </a:xfrm>
        </p:grpSpPr>
        <p:sp>
          <p:nvSpPr>
            <p:cNvPr id="9" name="Punthaak 8"/>
            <p:cNvSpPr/>
            <p:nvPr/>
          </p:nvSpPr>
          <p:spPr>
            <a:xfrm>
              <a:off x="5399694" y="2272772"/>
              <a:ext cx="1797384" cy="718953"/>
            </a:xfrm>
            <a:prstGeom prst="chevron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accent3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unthaak 4"/>
            <p:cNvSpPr/>
            <p:nvPr/>
          </p:nvSpPr>
          <p:spPr>
            <a:xfrm>
              <a:off x="5759170" y="2272772"/>
              <a:ext cx="1118941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b="0" kern="1200" noProof="0" dirty="0" smtClean="0">
                  <a:solidFill>
                    <a:schemeClr val="tx1"/>
                  </a:solidFill>
                </a:rPr>
                <a:t>DISTRIBUTION</a:t>
              </a:r>
              <a:endParaRPr lang="nl-BE" sz="1600" b="0" kern="1200" noProof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3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5" y="234888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Before processing cereals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45341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Quality control at intake </a:t>
            </a:r>
            <a:r>
              <a:rPr lang="en-US" sz="2400" b="1" kern="0" dirty="0" smtClean="0">
                <a:sym typeface="Wingdings" pitchFamily="2" charset="2"/>
              </a:rPr>
              <a:t> yes/no</a:t>
            </a:r>
            <a:endParaRPr lang="en-US" sz="2400" b="1" kern="0" dirty="0" smtClean="0"/>
          </a:p>
          <a:p>
            <a:r>
              <a:rPr lang="en-US" sz="2400" b="1" kern="0" dirty="0" smtClean="0"/>
              <a:t>Traceability check</a:t>
            </a:r>
          </a:p>
          <a:p>
            <a:r>
              <a:rPr lang="en-US" sz="2400" b="1" kern="0" dirty="0" smtClean="0"/>
              <a:t>Sampling and analysis</a:t>
            </a:r>
          </a:p>
          <a:p>
            <a:endParaRPr lang="en-US" sz="2400" b="1" kern="0" dirty="0" smtClean="0"/>
          </a:p>
          <a:p>
            <a:endParaRPr lang="en-US" sz="2400" b="1" kern="0" dirty="0"/>
          </a:p>
        </p:txBody>
      </p:sp>
      <p:grpSp>
        <p:nvGrpSpPr>
          <p:cNvPr id="8" name="Groep 7"/>
          <p:cNvGrpSpPr/>
          <p:nvPr/>
        </p:nvGrpSpPr>
        <p:grpSpPr>
          <a:xfrm>
            <a:off x="612000" y="1196751"/>
            <a:ext cx="2340000" cy="936000"/>
            <a:chOff x="7167103" y="2272772"/>
            <a:chExt cx="1797384" cy="718953"/>
          </a:xfrm>
        </p:grpSpPr>
        <p:sp>
          <p:nvSpPr>
            <p:cNvPr id="9" name="Punthaak 8"/>
            <p:cNvSpPr/>
            <p:nvPr/>
          </p:nvSpPr>
          <p:spPr>
            <a:xfrm>
              <a:off x="7167103" y="2272772"/>
              <a:ext cx="1797384" cy="718953"/>
            </a:xfrm>
            <a:prstGeom prst="chevron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unthaak 4"/>
            <p:cNvSpPr/>
            <p:nvPr/>
          </p:nvSpPr>
          <p:spPr>
            <a:xfrm>
              <a:off x="7277386" y="2272772"/>
              <a:ext cx="1493376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dirty="0" smtClean="0">
                  <a:solidFill>
                    <a:schemeClr val="tx1"/>
                  </a:solidFill>
                </a:rPr>
                <a:t>FOOD AND </a:t>
              </a:r>
              <a:br>
                <a:rPr lang="nl-BE" sz="1600" dirty="0" smtClean="0">
                  <a:solidFill>
                    <a:schemeClr val="tx1"/>
                  </a:solidFill>
                </a:rPr>
              </a:br>
              <a:r>
                <a:rPr lang="nl-BE" sz="1600" dirty="0" smtClean="0">
                  <a:solidFill>
                    <a:schemeClr val="tx1"/>
                  </a:solidFill>
                </a:rPr>
                <a:t>FEED PRODUCTION</a:t>
              </a:r>
              <a:endParaRPr lang="nl-BE" sz="1600" b="0" kern="1200" noProof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1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5" y="2348880"/>
            <a:ext cx="7803971" cy="1584176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For more detailed information on each section see guidelines for prevention of DON contamination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grpSp>
        <p:nvGrpSpPr>
          <p:cNvPr id="2" name="Groep 1"/>
          <p:cNvGrpSpPr/>
          <p:nvPr/>
        </p:nvGrpSpPr>
        <p:grpSpPr>
          <a:xfrm>
            <a:off x="270296" y="1188000"/>
            <a:ext cx="8766200" cy="718953"/>
            <a:chOff x="270296" y="3430127"/>
            <a:chExt cx="8766200" cy="718953"/>
          </a:xfrm>
        </p:grpSpPr>
        <p:grpSp>
          <p:nvGrpSpPr>
            <p:cNvPr id="6" name="Groep 5"/>
            <p:cNvGrpSpPr/>
            <p:nvPr/>
          </p:nvGrpSpPr>
          <p:grpSpPr>
            <a:xfrm>
              <a:off x="7036232" y="3430127"/>
              <a:ext cx="2000264" cy="718953"/>
              <a:chOff x="7167103" y="2272772"/>
              <a:chExt cx="1797384" cy="718953"/>
            </a:xfrm>
          </p:grpSpPr>
          <p:sp>
            <p:nvSpPr>
              <p:cNvPr id="7" name="Punthaak 6"/>
              <p:cNvSpPr/>
              <p:nvPr/>
            </p:nvSpPr>
            <p:spPr>
              <a:xfrm>
                <a:off x="7167103" y="2272772"/>
                <a:ext cx="1797384" cy="718953"/>
              </a:xfrm>
              <a:prstGeom prst="chevron">
                <a:avLst/>
              </a:prstGeom>
              <a:solidFill>
                <a:srgbClr val="3399FF"/>
              </a:solidFill>
              <a:ln>
                <a:solidFill>
                  <a:srgbClr val="33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unthaak 12"/>
              <p:cNvSpPr/>
              <p:nvPr/>
            </p:nvSpPr>
            <p:spPr>
              <a:xfrm>
                <a:off x="7282240" y="2272772"/>
                <a:ext cx="1597096" cy="718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21336" rIns="0" bIns="21336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600" b="0" kern="1200" noProof="0" dirty="0" smtClean="0">
                    <a:solidFill>
                      <a:schemeClr val="tx1"/>
                    </a:solidFill>
                  </a:rPr>
                  <a:t>FOOD AND </a:t>
                </a:r>
                <a:br>
                  <a:rPr lang="nl-BE" sz="1600" b="0" kern="1200" noProof="0" dirty="0" smtClean="0">
                    <a:solidFill>
                      <a:schemeClr val="tx1"/>
                    </a:solidFill>
                  </a:rPr>
                </a:br>
                <a:r>
                  <a:rPr lang="nl-BE" sz="1600" b="0" kern="1200" noProof="0" dirty="0" smtClean="0">
                    <a:solidFill>
                      <a:schemeClr val="tx1"/>
                    </a:solidFill>
                  </a:rPr>
                  <a:t>FEED PRODUCTION</a:t>
                </a:r>
                <a:endParaRPr lang="nl-BE" sz="1600" b="0" kern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>
              <a:off x="270296" y="3430127"/>
              <a:ext cx="1797384" cy="718953"/>
              <a:chOff x="25158" y="2272230"/>
              <a:chExt cx="1797384" cy="718953"/>
            </a:xfrm>
          </p:grpSpPr>
          <p:sp>
            <p:nvSpPr>
              <p:cNvPr id="10" name="Punthaak 9"/>
              <p:cNvSpPr/>
              <p:nvPr/>
            </p:nvSpPr>
            <p:spPr>
              <a:xfrm>
                <a:off x="25158" y="2272230"/>
                <a:ext cx="1797384" cy="718953"/>
              </a:xfrm>
              <a:prstGeom prst="chevron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unthaak 4"/>
              <p:cNvSpPr/>
              <p:nvPr/>
            </p:nvSpPr>
            <p:spPr>
              <a:xfrm>
                <a:off x="241182" y="2272230"/>
                <a:ext cx="1440159" cy="718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21336" rIns="0" bIns="21336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600" b="0" kern="1200" noProof="0" dirty="0" smtClean="0"/>
                  <a:t>FARM</a:t>
                </a:r>
                <a:endParaRPr lang="nl-BE" sz="1600" b="0" kern="1200" noProof="0" dirty="0"/>
              </a:p>
            </p:txBody>
          </p:sp>
        </p:grpSp>
        <p:grpSp>
          <p:nvGrpSpPr>
            <p:cNvPr id="12" name="Groep 11"/>
            <p:cNvGrpSpPr/>
            <p:nvPr/>
          </p:nvGrpSpPr>
          <p:grpSpPr>
            <a:xfrm>
              <a:off x="1923664" y="3430127"/>
              <a:ext cx="1797384" cy="718953"/>
              <a:chOff x="1681342" y="2272230"/>
              <a:chExt cx="1797384" cy="718953"/>
            </a:xfrm>
          </p:grpSpPr>
          <p:sp>
            <p:nvSpPr>
              <p:cNvPr id="13" name="Punthaak 12"/>
              <p:cNvSpPr/>
              <p:nvPr/>
            </p:nvSpPr>
            <p:spPr>
              <a:xfrm>
                <a:off x="1681342" y="2272230"/>
                <a:ext cx="1797384" cy="718953"/>
              </a:xfrm>
              <a:prstGeom prst="chevron">
                <a:avLst/>
              </a:prstGeom>
              <a:solidFill>
                <a:srgbClr val="FF33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unthaak 6"/>
              <p:cNvSpPr/>
              <p:nvPr/>
            </p:nvSpPr>
            <p:spPr>
              <a:xfrm>
                <a:off x="1966558" y="2272230"/>
                <a:ext cx="1442976" cy="718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21336" rIns="0" bIns="21336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600" b="0" kern="1200" noProof="0" dirty="0" smtClean="0"/>
                  <a:t>COLLECTION</a:t>
                </a:r>
                <a:endParaRPr lang="nl-BE" sz="1600" b="0" kern="1200" noProof="0" dirty="0"/>
              </a:p>
            </p:txBody>
          </p:sp>
        </p:grpSp>
        <p:grpSp>
          <p:nvGrpSpPr>
            <p:cNvPr id="15" name="Groep 14"/>
            <p:cNvGrpSpPr/>
            <p:nvPr/>
          </p:nvGrpSpPr>
          <p:grpSpPr>
            <a:xfrm>
              <a:off x="3579848" y="3430127"/>
              <a:ext cx="1797384" cy="718953"/>
              <a:chOff x="3481542" y="2272230"/>
              <a:chExt cx="1797384" cy="718953"/>
            </a:xfrm>
          </p:grpSpPr>
          <p:sp>
            <p:nvSpPr>
              <p:cNvPr id="16" name="Punthaak 15"/>
              <p:cNvSpPr/>
              <p:nvPr/>
            </p:nvSpPr>
            <p:spPr>
              <a:xfrm>
                <a:off x="3481542" y="2272230"/>
                <a:ext cx="1797384" cy="71895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unthaak 8"/>
              <p:cNvSpPr/>
              <p:nvPr/>
            </p:nvSpPr>
            <p:spPr>
              <a:xfrm>
                <a:off x="3977674" y="2272230"/>
                <a:ext cx="1078431" cy="718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21336" rIns="0" bIns="21336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600" dirty="0" smtClean="0">
                    <a:solidFill>
                      <a:schemeClr val="tx1"/>
                    </a:solidFill>
                  </a:rPr>
                  <a:t>STORAGE</a:t>
                </a:r>
                <a:endParaRPr lang="nl-BE" sz="1600" b="0" kern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5236032" y="3430127"/>
              <a:ext cx="1928256" cy="718953"/>
              <a:chOff x="5399694" y="2272772"/>
              <a:chExt cx="1797384" cy="718953"/>
            </a:xfrm>
          </p:grpSpPr>
          <p:sp>
            <p:nvSpPr>
              <p:cNvPr id="19" name="Punthaak 18"/>
              <p:cNvSpPr/>
              <p:nvPr/>
            </p:nvSpPr>
            <p:spPr>
              <a:xfrm>
                <a:off x="5399694" y="2272772"/>
                <a:ext cx="1797384" cy="718953"/>
              </a:xfrm>
              <a:prstGeom prst="chevron">
                <a:avLst/>
              </a:prstGeom>
              <a:solidFill>
                <a:schemeClr val="accent3">
                  <a:lumMod val="95000"/>
                </a:schemeClr>
              </a:solidFill>
              <a:ln>
                <a:solidFill>
                  <a:schemeClr val="accent3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Punthaak 10"/>
              <p:cNvSpPr/>
              <p:nvPr/>
            </p:nvSpPr>
            <p:spPr>
              <a:xfrm>
                <a:off x="5720420" y="2272772"/>
                <a:ext cx="1361521" cy="718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21336" rIns="0" bIns="21336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600" b="0" kern="1200" noProof="0" dirty="0" smtClean="0">
                    <a:solidFill>
                      <a:schemeClr val="tx1"/>
                    </a:solidFill>
                  </a:rPr>
                  <a:t>DISTRIBUTION</a:t>
                </a:r>
                <a:endParaRPr lang="nl-BE" sz="1600" b="0" kern="1200" noProof="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59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55468139"/>
              </p:ext>
            </p:extLst>
          </p:nvPr>
        </p:nvGraphicFramePr>
        <p:xfrm>
          <a:off x="179512" y="1124744"/>
          <a:ext cx="8856984" cy="51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511466" y="928670"/>
            <a:ext cx="7732942" cy="1143000"/>
          </a:xfrm>
        </p:spPr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cereal</a:t>
            </a:r>
            <a:r>
              <a:rPr lang="nl-BE" dirty="0" smtClean="0"/>
              <a:t> </a:t>
            </a:r>
            <a:r>
              <a:rPr lang="nl-BE" dirty="0" err="1" smtClean="0"/>
              <a:t>production</a:t>
            </a:r>
            <a:r>
              <a:rPr lang="nl-BE" dirty="0" smtClean="0"/>
              <a:t> chain</a:t>
            </a:r>
            <a:endParaRPr lang="nl-BE" dirty="0"/>
          </a:p>
        </p:txBody>
      </p:sp>
      <p:grpSp>
        <p:nvGrpSpPr>
          <p:cNvPr id="11" name="Groep 10"/>
          <p:cNvGrpSpPr/>
          <p:nvPr/>
        </p:nvGrpSpPr>
        <p:grpSpPr>
          <a:xfrm>
            <a:off x="7036232" y="3430127"/>
            <a:ext cx="2000264" cy="718953"/>
            <a:chOff x="7167103" y="2272772"/>
            <a:chExt cx="1797384" cy="718953"/>
          </a:xfrm>
        </p:grpSpPr>
        <p:sp>
          <p:nvSpPr>
            <p:cNvPr id="12" name="Punthaak 11"/>
            <p:cNvSpPr/>
            <p:nvPr/>
          </p:nvSpPr>
          <p:spPr>
            <a:xfrm>
              <a:off x="7167103" y="2272772"/>
              <a:ext cx="1797384" cy="718953"/>
            </a:xfrm>
            <a:prstGeom prst="chevron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unthaak 12"/>
            <p:cNvSpPr/>
            <p:nvPr/>
          </p:nvSpPr>
          <p:spPr>
            <a:xfrm>
              <a:off x="7282240" y="2272772"/>
              <a:ext cx="1597096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b="0" kern="1200" noProof="0" dirty="0" smtClean="0">
                  <a:solidFill>
                    <a:schemeClr val="tx1"/>
                  </a:solidFill>
                </a:rPr>
                <a:t>FOOD AND </a:t>
              </a:r>
              <a:br>
                <a:rPr lang="nl-BE" sz="1600" b="0" kern="1200" noProof="0" dirty="0" smtClean="0">
                  <a:solidFill>
                    <a:schemeClr val="tx1"/>
                  </a:solidFill>
                </a:rPr>
              </a:br>
              <a:r>
                <a:rPr lang="nl-BE" sz="1600" b="0" kern="1200" noProof="0" dirty="0" smtClean="0">
                  <a:solidFill>
                    <a:schemeClr val="tx1"/>
                  </a:solidFill>
                </a:rPr>
                <a:t>FEED PRODUCTION</a:t>
              </a:r>
              <a:endParaRPr lang="nl-BE" sz="1600" b="0" kern="1200" noProof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270296" y="3430127"/>
            <a:ext cx="1797384" cy="718953"/>
            <a:chOff x="25158" y="2272230"/>
            <a:chExt cx="1797384" cy="718953"/>
          </a:xfrm>
        </p:grpSpPr>
        <p:sp>
          <p:nvSpPr>
            <p:cNvPr id="15" name="Punthaak 14"/>
            <p:cNvSpPr/>
            <p:nvPr/>
          </p:nvSpPr>
          <p:spPr>
            <a:xfrm>
              <a:off x="25158" y="2272230"/>
              <a:ext cx="1797384" cy="718953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unthaak 4"/>
            <p:cNvSpPr/>
            <p:nvPr/>
          </p:nvSpPr>
          <p:spPr>
            <a:xfrm>
              <a:off x="241182" y="2272230"/>
              <a:ext cx="1440159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b="0" kern="1200" noProof="0" dirty="0" smtClean="0"/>
                <a:t>FARM</a:t>
              </a:r>
              <a:endParaRPr lang="nl-BE" sz="1600" b="0" kern="1200" noProof="0" dirty="0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923664" y="3430127"/>
            <a:ext cx="1797384" cy="718953"/>
            <a:chOff x="1681342" y="2272230"/>
            <a:chExt cx="1797384" cy="718953"/>
          </a:xfrm>
        </p:grpSpPr>
        <p:sp>
          <p:nvSpPr>
            <p:cNvPr id="18" name="Punthaak 17"/>
            <p:cNvSpPr/>
            <p:nvPr/>
          </p:nvSpPr>
          <p:spPr>
            <a:xfrm>
              <a:off x="1681342" y="2272230"/>
              <a:ext cx="1797384" cy="718953"/>
            </a:xfrm>
            <a:prstGeom prst="chevron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unthaak 6"/>
            <p:cNvSpPr/>
            <p:nvPr/>
          </p:nvSpPr>
          <p:spPr>
            <a:xfrm>
              <a:off x="1966558" y="2272230"/>
              <a:ext cx="1442976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b="0" kern="1200" noProof="0" dirty="0" smtClean="0"/>
                <a:t>COLLECTION</a:t>
              </a:r>
              <a:endParaRPr lang="nl-BE" sz="1600" b="0" kern="1200" noProof="0" dirty="0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3579848" y="3430127"/>
            <a:ext cx="1797384" cy="718953"/>
            <a:chOff x="3481542" y="2272230"/>
            <a:chExt cx="1797384" cy="718953"/>
          </a:xfrm>
        </p:grpSpPr>
        <p:sp>
          <p:nvSpPr>
            <p:cNvPr id="21" name="Punthaak 20"/>
            <p:cNvSpPr/>
            <p:nvPr/>
          </p:nvSpPr>
          <p:spPr>
            <a:xfrm>
              <a:off x="3481542" y="2272230"/>
              <a:ext cx="1797384" cy="718953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unthaak 8"/>
            <p:cNvSpPr/>
            <p:nvPr/>
          </p:nvSpPr>
          <p:spPr>
            <a:xfrm>
              <a:off x="3977674" y="2272230"/>
              <a:ext cx="1078431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dirty="0" smtClean="0">
                  <a:solidFill>
                    <a:schemeClr val="tx1"/>
                  </a:solidFill>
                </a:rPr>
                <a:t>STORAGE</a:t>
              </a:r>
              <a:endParaRPr lang="nl-BE" sz="1600" b="0" kern="1200" noProof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5236032" y="3430127"/>
            <a:ext cx="1928256" cy="718953"/>
            <a:chOff x="5399694" y="2272772"/>
            <a:chExt cx="1797384" cy="718953"/>
          </a:xfrm>
        </p:grpSpPr>
        <p:sp>
          <p:nvSpPr>
            <p:cNvPr id="24" name="Punthaak 23"/>
            <p:cNvSpPr/>
            <p:nvPr/>
          </p:nvSpPr>
          <p:spPr>
            <a:xfrm>
              <a:off x="5399694" y="2272772"/>
              <a:ext cx="1797384" cy="718953"/>
            </a:xfrm>
            <a:prstGeom prst="chevron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accent3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unthaak 10"/>
            <p:cNvSpPr/>
            <p:nvPr/>
          </p:nvSpPr>
          <p:spPr>
            <a:xfrm>
              <a:off x="5720420" y="2272772"/>
              <a:ext cx="1361521" cy="7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336" rIns="0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600" b="0" kern="1200" noProof="0" dirty="0" smtClean="0">
                  <a:solidFill>
                    <a:schemeClr val="tx1"/>
                  </a:solidFill>
                </a:rPr>
                <a:t>DISTRIBUTION</a:t>
              </a:r>
              <a:endParaRPr lang="nl-BE" sz="1600" b="0" kern="1200" noProof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6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 No DON without </a:t>
            </a:r>
            <a:r>
              <a:rPr lang="en-GB" noProof="0" dirty="0" err="1" smtClean="0"/>
              <a:t>Fusarium</a:t>
            </a:r>
            <a:r>
              <a:rPr lang="en-GB" noProof="0" dirty="0" smtClean="0"/>
              <a:t> Head Blight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kern="0" dirty="0" smtClean="0"/>
              <a:t>the prevention and control of mould infections start in the field with good agricultural practices </a:t>
            </a:r>
            <a:r>
              <a:rPr lang="en-GB" b="1" kern="0" dirty="0" smtClean="0">
                <a:sym typeface="Wingdings" pitchFamily="2" charset="2"/>
              </a:rPr>
              <a:t> GAP </a:t>
            </a:r>
            <a:endParaRPr lang="en-GB" b="1" kern="0" dirty="0"/>
          </a:p>
        </p:txBody>
      </p:sp>
    </p:spTree>
    <p:extLst>
      <p:ext uri="{BB962C8B-B14F-4D97-AF65-F5344CB8AC3E}">
        <p14:creationId xmlns:p14="http://schemas.microsoft.com/office/powerpoint/2010/main" val="2178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 No DON without </a:t>
            </a:r>
            <a:r>
              <a:rPr lang="en-GB" noProof="0" dirty="0" err="1" smtClean="0"/>
              <a:t>Fusarium</a:t>
            </a:r>
            <a:r>
              <a:rPr lang="en-GB" noProof="0" dirty="0" smtClean="0"/>
              <a:t> Head Blight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4" y="3284984"/>
            <a:ext cx="7011883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The main </a:t>
            </a:r>
            <a:r>
              <a:rPr lang="en-US" b="1" kern="0" dirty="0" smtClean="0"/>
              <a:t>ideas </a:t>
            </a:r>
            <a:r>
              <a:rPr lang="en-US" b="1" kern="0" dirty="0"/>
              <a:t>behind </a:t>
            </a:r>
            <a:r>
              <a:rPr lang="en-US" b="1" kern="0" dirty="0" smtClean="0"/>
              <a:t>GAP </a:t>
            </a:r>
          </a:p>
          <a:p>
            <a:pPr lvl="1"/>
            <a:r>
              <a:rPr lang="en-US" b="1" kern="0" dirty="0" smtClean="0"/>
              <a:t>to </a:t>
            </a:r>
            <a:r>
              <a:rPr lang="en-US" b="1" kern="0" dirty="0"/>
              <a:t>reduce the amount of </a:t>
            </a:r>
            <a:r>
              <a:rPr lang="en-US" b="1" kern="0" dirty="0" smtClean="0"/>
              <a:t>inoculum</a:t>
            </a:r>
          </a:p>
          <a:p>
            <a:pPr lvl="1"/>
            <a:r>
              <a:rPr lang="en-US" b="1" kern="0" dirty="0" smtClean="0"/>
              <a:t>to </a:t>
            </a:r>
            <a:r>
              <a:rPr lang="en-US" b="1" kern="0" dirty="0"/>
              <a:t>prevent the dispersal of inoculum</a:t>
            </a:r>
          </a:p>
        </p:txBody>
      </p:sp>
    </p:spTree>
    <p:extLst>
      <p:ext uri="{BB962C8B-B14F-4D97-AF65-F5344CB8AC3E}">
        <p14:creationId xmlns:p14="http://schemas.microsoft.com/office/powerpoint/2010/main" val="21213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662287"/>
            <a:ext cx="6395223" cy="456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524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8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 1. Choice of variety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Only use varieties recommended for a certain region</a:t>
            </a:r>
          </a:p>
          <a:p>
            <a:r>
              <a:rPr lang="en-US" b="1" kern="0" dirty="0" smtClean="0"/>
              <a:t>Choose a variety with a know host resistance for FHB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0680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466" y="928670"/>
            <a:ext cx="7660934" cy="4948602"/>
          </a:xfrm>
        </p:spPr>
        <p:txBody>
          <a:bodyPr/>
          <a:lstStyle/>
          <a:p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1196752"/>
            <a:ext cx="7803971" cy="4923248"/>
          </a:xfrm>
        </p:spPr>
        <p:txBody>
          <a:bodyPr/>
          <a:lstStyle/>
          <a:p>
            <a:r>
              <a:rPr lang="en-GB" sz="2400" noProof="0" dirty="0" smtClean="0"/>
              <a:t>database of </a:t>
            </a:r>
            <a:r>
              <a:rPr lang="en-GB" sz="2400" noProof="0" dirty="0" err="1" smtClean="0"/>
              <a:t>HoGent</a:t>
            </a:r>
            <a:r>
              <a:rPr lang="en-GB" sz="2400" noProof="0" dirty="0" smtClean="0"/>
              <a:t> :</a:t>
            </a:r>
            <a:br>
              <a:rPr lang="en-GB" sz="2400" noProof="0" dirty="0" smtClean="0"/>
            </a:br>
            <a:r>
              <a:rPr lang="en-GB" sz="2400" noProof="0" dirty="0" smtClean="0">
                <a:sym typeface="Wingdings" pitchFamily="2" charset="2"/>
              </a:rPr>
              <a:t> </a:t>
            </a:r>
            <a:r>
              <a:rPr lang="en-GB" sz="2400" noProof="0" dirty="0" smtClean="0"/>
              <a:t>more than 100 varieties classified in five risk classes</a:t>
            </a:r>
            <a:endParaRPr lang="en-GB" sz="2400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90"/>
          <a:stretch/>
        </p:blipFill>
        <p:spPr bwMode="auto">
          <a:xfrm>
            <a:off x="687326" y="2420888"/>
            <a:ext cx="8349170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2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44" y="2340000"/>
            <a:ext cx="7587947" cy="7289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 2. Crop rotation</a:t>
            </a:r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Mycohunt Training Session 11 June 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561C-8AA6-4DFD-A90A-83467DB55E9F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1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2445" y="3284984"/>
            <a:ext cx="6929438" cy="2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2552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3668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09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Alternating crops which are host for </a:t>
            </a:r>
            <a:r>
              <a:rPr lang="en-US" b="1" kern="0" dirty="0" err="1" smtClean="0"/>
              <a:t>Fusarium</a:t>
            </a:r>
            <a:r>
              <a:rPr lang="en-US" b="1" kern="0" dirty="0" smtClean="0"/>
              <a:t> with crops which are no hosts </a:t>
            </a:r>
          </a:p>
          <a:p>
            <a:r>
              <a:rPr lang="en-US" b="1" kern="0" dirty="0" smtClean="0"/>
              <a:t>Maize </a:t>
            </a:r>
            <a:r>
              <a:rPr lang="en-US" b="1" kern="0" dirty="0" smtClean="0">
                <a:sym typeface="Wingdings" pitchFamily="2" charset="2"/>
              </a:rPr>
              <a:t> Wheat</a:t>
            </a:r>
          </a:p>
          <a:p>
            <a:r>
              <a:rPr lang="en-US" b="1" kern="0" dirty="0" smtClean="0">
                <a:sym typeface="Wingdings" pitchFamily="2" charset="2"/>
              </a:rPr>
              <a:t>Potato  Wheat </a:t>
            </a:r>
          </a:p>
          <a:p>
            <a:pPr marL="0" indent="0">
              <a:buNone/>
            </a:pPr>
            <a:endParaRPr lang="en-US" b="1" kern="0" dirty="0"/>
          </a:p>
        </p:txBody>
      </p:sp>
      <p:sp>
        <p:nvSpPr>
          <p:cNvPr id="2" name="Tekstvak 1"/>
          <p:cNvSpPr txBox="1"/>
          <p:nvPr/>
        </p:nvSpPr>
        <p:spPr>
          <a:xfrm>
            <a:off x="4211553" y="4896335"/>
            <a:ext cx="1800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HIGH RISK</a:t>
            </a:r>
            <a:endParaRPr lang="en-US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4211553" y="5483225"/>
            <a:ext cx="180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LOW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5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_Hogent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661</Words>
  <Application>Microsoft Office PowerPoint</Application>
  <PresentationFormat>Diavoorstelling (4:3)</PresentationFormat>
  <Paragraphs>163</Paragraphs>
  <Slides>23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Times New Roman</vt:lpstr>
      <vt:lpstr>Sjabloon_Hogent</vt:lpstr>
      <vt:lpstr> Trainers’ Training: Session 1  Measures to prevent DON contamination </vt:lpstr>
      <vt:lpstr>Introduction</vt:lpstr>
      <vt:lpstr>The cereal production chain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2012-09-05T06:02:06Z</dcterms:created>
  <dcterms:modified xsi:type="dcterms:W3CDTF">2013-08-03T20:42:06Z</dcterms:modified>
</cp:coreProperties>
</file>